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874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31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3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881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16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78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531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81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284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91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47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94E4A-7101-41B6-93B7-B8839CAB5886}" type="datetimeFigureOut">
              <a:rPr lang="en-GB" smtClean="0"/>
              <a:t>20/02/2015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CC263-16E2-4548-9AC6-84714FB492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48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532" y="3031168"/>
            <a:ext cx="12843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>
                <a:solidFill>
                  <a:srgbClr val="00B050"/>
                </a:solidFill>
              </a:rPr>
              <a:t>Image of a guy reading brochures</a:t>
            </a:r>
            <a:endParaRPr lang="en-GB" sz="1100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5652" y="3543399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B050"/>
                </a:solidFill>
              </a:rPr>
              <a:t>New customer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6985" y="220381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B0F0"/>
                </a:solidFill>
              </a:rPr>
              <a:t>Request more information</a:t>
            </a:r>
            <a:endParaRPr lang="en-GB" sz="12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462" y="2249982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C000"/>
                </a:solidFill>
              </a:rPr>
              <a:t>Receive offers</a:t>
            </a:r>
            <a:endParaRPr lang="en-GB" sz="12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2009" y="344372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5">
                    <a:lumMod val="75000"/>
                  </a:schemeClr>
                </a:solidFill>
              </a:rPr>
              <a:t>Book the holiday</a:t>
            </a:r>
            <a:endParaRPr lang="en-GB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4138" y="503535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2">
                    <a:lumMod val="25000"/>
                  </a:schemeClr>
                </a:solidFill>
              </a:rPr>
              <a:t>Go on holiday</a:t>
            </a:r>
            <a:endParaRPr lang="en-GB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9593" y="513329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Post-holiday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6802" y="461419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Consider going again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7772" y="1467167"/>
            <a:ext cx="8640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FFC000"/>
                </a:solidFill>
              </a:rPr>
              <a:t>Image of guy </a:t>
            </a:r>
            <a:r>
              <a:rPr lang="en-GB" sz="1100" i="1" dirty="0" smtClean="0">
                <a:solidFill>
                  <a:srgbClr val="FFC000"/>
                </a:solidFill>
              </a:rPr>
              <a:t>calling another guy</a:t>
            </a:r>
            <a:endParaRPr lang="en-GB" sz="1100" i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23673" y="1604700"/>
            <a:ext cx="11947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00B0F0"/>
                </a:solidFill>
              </a:rPr>
              <a:t>Image of </a:t>
            </a:r>
            <a:r>
              <a:rPr lang="en-GB" sz="1100" i="1" dirty="0" smtClean="0">
                <a:solidFill>
                  <a:srgbClr val="00B0F0"/>
                </a:solidFill>
              </a:rPr>
              <a:t>guy receiving mail (email or letter)</a:t>
            </a:r>
            <a:endParaRPr lang="en-GB" sz="1100" i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4138" y="2829773"/>
            <a:ext cx="864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accent5">
                    <a:lumMod val="75000"/>
                  </a:schemeClr>
                </a:solidFill>
              </a:rPr>
              <a:t>Image of </a:t>
            </a:r>
            <a:r>
              <a:rPr lang="en-GB" sz="1100" i="1" dirty="0" smtClean="0">
                <a:solidFill>
                  <a:schemeClr val="accent5">
                    <a:lumMod val="75000"/>
                  </a:schemeClr>
                </a:solidFill>
              </a:rPr>
              <a:t>guy being excited</a:t>
            </a:r>
            <a:endParaRPr lang="en-GB" sz="11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61969" y="4498684"/>
            <a:ext cx="864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chemeClr val="bg2">
                    <a:lumMod val="25000"/>
                  </a:schemeClr>
                </a:solidFill>
              </a:rPr>
              <a:t>Image of </a:t>
            </a:r>
            <a:r>
              <a:rPr lang="en-GB" sz="1100" i="1" dirty="0" smtClean="0">
                <a:solidFill>
                  <a:schemeClr val="bg2">
                    <a:lumMod val="25000"/>
                  </a:schemeClr>
                </a:solidFill>
              </a:rPr>
              <a:t>guy being on holidays</a:t>
            </a:r>
            <a:endParaRPr lang="en-GB" sz="11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660" y="4523218"/>
            <a:ext cx="86409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C00000"/>
                </a:solidFill>
              </a:rPr>
              <a:t>Image of </a:t>
            </a:r>
            <a:r>
              <a:rPr lang="en-GB" sz="1100" i="1" dirty="0" smtClean="0">
                <a:solidFill>
                  <a:srgbClr val="C00000"/>
                </a:solidFill>
              </a:rPr>
              <a:t>guy at home</a:t>
            </a:r>
            <a:endParaRPr lang="en-GB" sz="1100" i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1680" y="4041068"/>
            <a:ext cx="12253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>
                <a:solidFill>
                  <a:srgbClr val="7030A0"/>
                </a:solidFill>
              </a:rPr>
              <a:t>Image of </a:t>
            </a:r>
            <a:r>
              <a:rPr lang="en-GB" sz="1100" i="1" dirty="0" smtClean="0">
                <a:solidFill>
                  <a:srgbClr val="7030A0"/>
                </a:solidFill>
              </a:rPr>
              <a:t>guy thinking about next holiday</a:t>
            </a:r>
            <a:endParaRPr lang="en-GB" sz="1100" i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227" y="1403767"/>
            <a:ext cx="1634653" cy="136191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00B050"/>
                </a:solidFill>
              </a:rPr>
              <a:t>Brochure</a:t>
            </a:r>
          </a:p>
          <a:p>
            <a:r>
              <a:rPr lang="en-GB" sz="900" i="1" dirty="0" smtClean="0">
                <a:solidFill>
                  <a:srgbClr val="00B050"/>
                </a:solidFill>
              </a:rPr>
              <a:t>Improve customer targeting via</a:t>
            </a:r>
            <a:r>
              <a:rPr lang="en-GB" sz="900" dirty="0" smtClean="0">
                <a:solidFill>
                  <a:srgbClr val="00B050"/>
                </a:solidFill>
              </a:rPr>
              <a:t>:</a:t>
            </a:r>
            <a:endParaRPr lang="en-GB" sz="900" dirty="0">
              <a:solidFill>
                <a:srgbClr val="00B050"/>
              </a:solidFill>
            </a:endParaRP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00B050"/>
                </a:solidFill>
              </a:rPr>
              <a:t>Segmented database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00B050"/>
                </a:solidFill>
              </a:rPr>
              <a:t>Targeted email nurture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00B050"/>
                </a:solidFill>
              </a:rPr>
              <a:t>Following best practice that’s embedded in your system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00B050"/>
                </a:solidFill>
              </a:rPr>
              <a:t>Website analytics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11760" y="112419"/>
            <a:ext cx="1656184" cy="122341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00B0F0"/>
                </a:solidFill>
              </a:rPr>
              <a:t>Enquiry</a:t>
            </a:r>
          </a:p>
          <a:p>
            <a:r>
              <a:rPr lang="en-GB" sz="900" i="1" dirty="0" smtClean="0">
                <a:solidFill>
                  <a:srgbClr val="00B0F0"/>
                </a:solidFill>
              </a:rPr>
              <a:t>Ensure individual </a:t>
            </a:r>
            <a:r>
              <a:rPr lang="en-GB" sz="900" i="1" dirty="0">
                <a:solidFill>
                  <a:srgbClr val="00B0F0"/>
                </a:solidFill>
              </a:rPr>
              <a:t>approach to customers </a:t>
            </a:r>
            <a:r>
              <a:rPr lang="en-GB" sz="900" i="1" dirty="0" smtClean="0">
                <a:solidFill>
                  <a:srgbClr val="00B0F0"/>
                </a:solidFill>
              </a:rPr>
              <a:t>via: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00B0F0"/>
                </a:solidFill>
              </a:rPr>
              <a:t>Single customer view</a:t>
            </a:r>
          </a:p>
          <a:p>
            <a:r>
              <a:rPr lang="en-GB" sz="900" dirty="0" smtClean="0">
                <a:solidFill>
                  <a:srgbClr val="00B0F0"/>
                </a:solidFill>
              </a:rPr>
              <a:t>- Process enquiries based on best practice</a:t>
            </a:r>
          </a:p>
          <a:p>
            <a:r>
              <a:rPr lang="en-GB" sz="900" dirty="0" smtClean="0">
                <a:solidFill>
                  <a:srgbClr val="00B0F0"/>
                </a:solidFill>
              </a:rPr>
              <a:t>- Task </a:t>
            </a:r>
            <a:r>
              <a:rPr lang="en-GB" sz="900" dirty="0">
                <a:solidFill>
                  <a:srgbClr val="00B0F0"/>
                </a:solidFill>
              </a:rPr>
              <a:t>creation for manual </a:t>
            </a:r>
            <a:r>
              <a:rPr lang="en-GB" sz="900" dirty="0" smtClean="0">
                <a:solidFill>
                  <a:srgbClr val="00B0F0"/>
                </a:solidFill>
              </a:rPr>
              <a:t>follow-up</a:t>
            </a:r>
            <a:endParaRPr lang="en-GB" sz="900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5701" y="1223826"/>
            <a:ext cx="1980728" cy="1361911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chemeClr val="accent5">
                    <a:lumMod val="75000"/>
                  </a:schemeClr>
                </a:solidFill>
              </a:rPr>
              <a:t>Book</a:t>
            </a:r>
          </a:p>
          <a:p>
            <a:r>
              <a:rPr lang="en-GB" sz="900" i="1" dirty="0" smtClean="0">
                <a:solidFill>
                  <a:schemeClr val="accent5">
                    <a:lumMod val="75000"/>
                  </a:schemeClr>
                </a:solidFill>
              </a:rPr>
              <a:t>Up-sell &amp; cross-sell via: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chemeClr val="accent5">
                    <a:lumMod val="75000"/>
                  </a:schemeClr>
                </a:solidFill>
              </a:rPr>
              <a:t>Deliver great service based on their preference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chemeClr val="accent5">
                    <a:lumMod val="75000"/>
                  </a:schemeClr>
                </a:solidFill>
              </a:rPr>
              <a:t>Suggest options based on their history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chemeClr val="accent5">
                    <a:lumMod val="75000"/>
                  </a:schemeClr>
                </a:solidFill>
              </a:rPr>
              <a:t>Run a targeted nurture program to cross- and up-sell</a:t>
            </a:r>
          </a:p>
          <a:p>
            <a:pPr marL="171450" indent="-171450">
              <a:buFontTx/>
              <a:buChar char="-"/>
            </a:pPr>
            <a:r>
              <a:rPr lang="en-GB" sz="900" dirty="0">
                <a:solidFill>
                  <a:schemeClr val="accent5">
                    <a:lumMod val="75000"/>
                  </a:schemeClr>
                </a:solidFill>
              </a:rPr>
              <a:t>Single customer </a:t>
            </a:r>
            <a:r>
              <a:rPr lang="en-GB" sz="900" dirty="0" smtClean="0">
                <a:solidFill>
                  <a:schemeClr val="accent5">
                    <a:lumMod val="75000"/>
                  </a:schemeClr>
                </a:solidFill>
              </a:rPr>
              <a:t>view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39177" y="5480739"/>
            <a:ext cx="1971733" cy="9541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C00000"/>
                </a:solidFill>
              </a:rPr>
              <a:t>Post-travel</a:t>
            </a:r>
          </a:p>
          <a:p>
            <a:pPr lvl="0"/>
            <a:r>
              <a:rPr lang="en-GB" sz="900" i="1" dirty="0" smtClean="0">
                <a:solidFill>
                  <a:srgbClr val="C00000"/>
                </a:solidFill>
              </a:rPr>
              <a:t>Make sure customers love you via</a:t>
            </a:r>
            <a:r>
              <a:rPr lang="en-GB" sz="900" i="1" dirty="0">
                <a:solidFill>
                  <a:srgbClr val="C00000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C00000"/>
                </a:solidFill>
              </a:rPr>
              <a:t>Review capture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C00000"/>
                </a:solidFill>
              </a:rPr>
              <a:t>Targeted email nurture campaigns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C00000"/>
                </a:solidFill>
              </a:rPr>
              <a:t>Complaint handling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C00000"/>
                </a:solidFill>
              </a:rPr>
              <a:t>Proactive surveys for </a:t>
            </a:r>
            <a:r>
              <a:rPr lang="en-GB" sz="900" dirty="0" smtClean="0">
                <a:solidFill>
                  <a:srgbClr val="C00000"/>
                </a:solidFill>
              </a:rPr>
              <a:t>feedback</a:t>
            </a:r>
            <a:endParaRPr lang="en-GB" sz="9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39652" y="5097666"/>
            <a:ext cx="1656184" cy="81560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7030A0"/>
                </a:solidFill>
              </a:rPr>
              <a:t>Consideration</a:t>
            </a:r>
          </a:p>
          <a:p>
            <a:pPr lvl="0"/>
            <a:r>
              <a:rPr lang="en-GB" sz="900" i="1" dirty="0" smtClean="0">
                <a:solidFill>
                  <a:srgbClr val="7030A0"/>
                </a:solidFill>
              </a:rPr>
              <a:t>Retain your customers via</a:t>
            </a:r>
            <a:r>
              <a:rPr lang="en-GB" sz="900" i="1" dirty="0">
                <a:solidFill>
                  <a:srgbClr val="7030A0"/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7030A0"/>
                </a:solidFill>
              </a:rPr>
              <a:t>Ongoing email nurture based on previous history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7030A0"/>
                </a:solidFill>
              </a:rPr>
              <a:t>Targeted follow-up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789981" y="5574730"/>
            <a:ext cx="1971733" cy="53860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2">
                    <a:lumMod val="25000"/>
                  </a:schemeClr>
                </a:solidFill>
              </a:rPr>
              <a:t>On holiday</a:t>
            </a:r>
            <a:endParaRPr lang="en-GB" sz="11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en-GB" sz="900" i="1" dirty="0" smtClean="0">
                <a:solidFill>
                  <a:schemeClr val="bg2">
                    <a:lumMod val="25000"/>
                  </a:schemeClr>
                </a:solidFill>
              </a:rPr>
              <a:t>Create the perfect experience </a:t>
            </a:r>
            <a:r>
              <a:rPr lang="en-GB" sz="900" i="1" dirty="0" smtClean="0">
                <a:solidFill>
                  <a:schemeClr val="bg2">
                    <a:lumMod val="25000"/>
                  </a:schemeClr>
                </a:solidFill>
              </a:rPr>
              <a:t>via</a:t>
            </a:r>
            <a:r>
              <a:rPr lang="en-GB" sz="900" i="1" dirty="0">
                <a:solidFill>
                  <a:schemeClr val="bg2">
                    <a:lumMod val="25000"/>
                  </a:schemeClr>
                </a:solidFill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chemeClr val="bg2">
                    <a:lumMod val="25000"/>
                  </a:schemeClr>
                </a:solidFill>
              </a:rPr>
              <a:t>Case management</a:t>
            </a:r>
            <a:endParaRPr lang="en-GB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619672" y="1916832"/>
            <a:ext cx="1008112" cy="13677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313718" y="2204865"/>
            <a:ext cx="386074" cy="16561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192475" y="186141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083876" y="1818766"/>
            <a:ext cx="504056" cy="5705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241716" y="3462055"/>
            <a:ext cx="0" cy="879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5" idx="1"/>
          </p:cNvCxnSpPr>
          <p:nvPr/>
        </p:nvCxnSpPr>
        <p:spPr>
          <a:xfrm flipH="1">
            <a:off x="4896458" y="4798766"/>
            <a:ext cx="2165511" cy="118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6" idx="1"/>
          </p:cNvCxnSpPr>
          <p:nvPr/>
        </p:nvCxnSpPr>
        <p:spPr>
          <a:xfrm flipH="1" flipV="1">
            <a:off x="2911085" y="4428226"/>
            <a:ext cx="1228575" cy="395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679720" y="527918"/>
            <a:ext cx="1656184" cy="807913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b="1" dirty="0" smtClean="0">
                <a:solidFill>
                  <a:srgbClr val="FFC000"/>
                </a:solidFill>
              </a:rPr>
              <a:t>Quote</a:t>
            </a:r>
          </a:p>
          <a:p>
            <a:r>
              <a:rPr lang="en-GB" sz="900" i="1" dirty="0" smtClean="0">
                <a:solidFill>
                  <a:srgbClr val="FFC000"/>
                </a:solidFill>
              </a:rPr>
              <a:t>Send timely personalised proposals via: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FFC000"/>
                </a:solidFill>
              </a:rPr>
              <a:t>Pipeline management</a:t>
            </a:r>
          </a:p>
          <a:p>
            <a:pPr marL="171450" indent="-171450">
              <a:buFontTx/>
              <a:buChar char="-"/>
            </a:pPr>
            <a:r>
              <a:rPr lang="en-GB" sz="900" dirty="0" smtClean="0">
                <a:solidFill>
                  <a:srgbClr val="FFC000"/>
                </a:solidFill>
              </a:rPr>
              <a:t>Communication </a:t>
            </a:r>
            <a:r>
              <a:rPr lang="en-GB" sz="900" dirty="0" smtClean="0">
                <a:solidFill>
                  <a:srgbClr val="FFC000"/>
                </a:solidFill>
              </a:rPr>
              <a:t>tracking</a:t>
            </a:r>
            <a:endParaRPr lang="en-GB" sz="900" dirty="0" smtClean="0">
              <a:solidFill>
                <a:srgbClr val="FFC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525372" y="3182110"/>
            <a:ext cx="2848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Customer Journey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03185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196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Lubica Zemanova</dc:creator>
  <cp:lastModifiedBy>Lubica Zemanova</cp:lastModifiedBy>
  <cp:revision>21</cp:revision>
  <dcterms:created xsi:type="dcterms:W3CDTF">2015-02-18T15:14:21Z</dcterms:created>
  <dcterms:modified xsi:type="dcterms:W3CDTF">2015-02-20T14:52:59Z</dcterms:modified>
</cp:coreProperties>
</file>